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5" r:id="rId28"/>
    <p:sldId id="282" r:id="rId29"/>
    <p:sldId id="283" r:id="rId30"/>
    <p:sldId id="287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08" autoAdjust="0"/>
  </p:normalViewPr>
  <p:slideViewPr>
    <p:cSldViewPr snapToGrid="0">
      <p:cViewPr varScale="1">
        <p:scale>
          <a:sx n="37" d="100"/>
          <a:sy n="37" d="100"/>
        </p:scale>
        <p:origin x="38" y="917"/>
      </p:cViewPr>
      <p:guideLst/>
    </p:cSldViewPr>
  </p:slideViewPr>
  <p:outlineViewPr>
    <p:cViewPr>
      <p:scale>
        <a:sx n="33" d="100"/>
        <a:sy n="33" d="100"/>
      </p:scale>
      <p:origin x="0" y="-118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394D5-2DB8-43B5-BB99-75D0EBF55AA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4204B-9A05-4104-B08D-B2EEB7300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2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The paper was written for more than 20 years ago by Ross Andersson at the University of Cambridge. Ross still works</a:t>
            </a:r>
            <a:r>
              <a:rPr lang="sv-SE" baseline="0" dirty="0" smtClean="0"/>
              <a:t> at the same university in the same laboratory, he is still researching about Cryptographic topics, but has adjusted to the more modern technology era, such as mobile phones and peer-to-peer networks.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4204B-9A05-4104-B08D-B2EEB7300A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1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Offline</a:t>
            </a:r>
            <a:r>
              <a:rPr lang="sv-SE" baseline="0" dirty="0" smtClean="0"/>
              <a:t> ATM: ATM tied to a specific bank</a:t>
            </a:r>
          </a:p>
          <a:p>
            <a:r>
              <a:rPr lang="sv-SE" baseline="0" dirty="0" smtClean="0"/>
              <a:t>Online ATM: ATM tied to multiple banks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4204B-9A05-4104-B08D-B2EEB7300A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7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DES:</a:t>
            </a:r>
            <a:r>
              <a:rPr lang="sv-SE" baseline="0" dirty="0" smtClean="0"/>
              <a:t> Data encryption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4204B-9A05-4104-B08D-B2EEB7300A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5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0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16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7638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88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65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53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87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8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1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4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1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9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1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3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189551B-18BC-492D-8477-7F661CE28C9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16B7-12B1-4234-AEB0-2581BB2E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42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6000" dirty="0" smtClean="0"/>
              <a:t>Why Cryptosystems Fail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Review by Jesper Hansson Falkenby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0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Sophisticated ATM frauds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Attacks that exploit subtle technical weaknesses, rather than trivial implementation errors</a:t>
            </a:r>
          </a:p>
          <a:p>
            <a:r>
              <a:rPr lang="sv-SE" dirty="0" smtClean="0"/>
              <a:t>Assumes the targets are error-free</a:t>
            </a:r>
          </a:p>
          <a:p>
            <a:r>
              <a:rPr lang="sv-SE" dirty="0" smtClean="0"/>
              <a:t>Attackers are highly skilled, skills that are often only found in government and military agencies</a:t>
            </a:r>
          </a:p>
          <a:p>
            <a:r>
              <a:rPr lang="sv-SE" dirty="0" smtClean="0"/>
              <a:t>Attackers have high-tech technology equipment mostly only found in the same type of agencies as above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3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ATM encryption – Context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When the paper was written, most ATMs were based on some variants of systems developed by IBM</a:t>
            </a:r>
          </a:p>
          <a:p>
            <a:pPr lvl="1"/>
            <a:r>
              <a:rPr lang="sv-SE" dirty="0" smtClean="0"/>
              <a:t>IBM essentially controlled the ATM market</a:t>
            </a:r>
          </a:p>
          <a:p>
            <a:r>
              <a:rPr lang="sv-SE" dirty="0" smtClean="0"/>
              <a:t>DES was the widely accepted and standard encryption algorithm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ATM encryption – Behind the scenes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natural PIN is derived from the customer’s account number by using DES</a:t>
            </a:r>
          </a:p>
          <a:p>
            <a:r>
              <a:rPr lang="sv-SE" dirty="0" smtClean="0"/>
              <a:t>To produce the final customer PIN, an offset is used on the natural PIN</a:t>
            </a:r>
          </a:p>
          <a:p>
            <a:endParaRPr lang="sv-SE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64356"/>
              </p:ext>
            </p:extLst>
          </p:nvPr>
        </p:nvGraphicFramePr>
        <p:xfrm>
          <a:off x="838200" y="3716020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521086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626574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Account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8807012345691715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75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PIN 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FEFEFEFEFEFEFEFE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594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DES 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A2CEI26C69AEC82D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70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Decimalised</a:t>
                      </a:r>
                      <a:r>
                        <a:rPr lang="sv-SE" baseline="0" dirty="0" smtClean="0"/>
                        <a:t> 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0224126269042823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43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Natural</a:t>
                      </a:r>
                      <a:r>
                        <a:rPr lang="sv-SE" baseline="0" dirty="0" smtClean="0"/>
                        <a:t> PIN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0224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35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6565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829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Final (customer) PIN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6789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081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3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ATM encryption – PIN key secrecy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problem lies in how to securely store the PIN key</a:t>
            </a:r>
          </a:p>
          <a:p>
            <a:r>
              <a:rPr lang="sv-SE" dirty="0" smtClean="0"/>
              <a:t>The PIN key is usually the encrypted result of a terminal key</a:t>
            </a:r>
          </a:p>
          <a:p>
            <a:pPr lvl="1"/>
            <a:r>
              <a:rPr lang="sv-SE" dirty="0" smtClean="0"/>
              <a:t>A combination of two independent printed components</a:t>
            </a:r>
          </a:p>
          <a:p>
            <a:pPr lvl="1"/>
            <a:r>
              <a:rPr lang="sv-SE" dirty="0" smtClean="0"/>
              <a:t>The terminal key is manually inputed into the ATM machine</a:t>
            </a:r>
          </a:p>
          <a:p>
            <a:r>
              <a:rPr lang="sv-SE" dirty="0" smtClean="0"/>
              <a:t>So far so good… (for offline ATMs)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81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ATM encryption – Networking complexity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Customers of other banks want to use the same ATM</a:t>
            </a:r>
          </a:p>
          <a:p>
            <a:pPr lvl="1"/>
            <a:r>
              <a:rPr lang="sv-SE" dirty="0" smtClean="0"/>
              <a:t>PINs unknown to this bank will thus have to be encrypted</a:t>
            </a:r>
          </a:p>
          <a:p>
            <a:r>
              <a:rPr lang="sv-SE" dirty="0" smtClean="0"/>
              <a:t>Solve this by using </a:t>
            </a:r>
            <a:r>
              <a:rPr lang="sv-SE" i="1" dirty="0" smtClean="0"/>
              <a:t>working</a:t>
            </a:r>
            <a:r>
              <a:rPr lang="sv-SE" dirty="0" smtClean="0"/>
              <a:t> keys</a:t>
            </a:r>
          </a:p>
          <a:p>
            <a:pPr lvl="1"/>
            <a:r>
              <a:rPr lang="sv-SE" dirty="0" smtClean="0"/>
              <a:t>The PINs are then decrypted and encrypted using these working keys</a:t>
            </a:r>
          </a:p>
          <a:p>
            <a:pPr lvl="1"/>
            <a:r>
              <a:rPr lang="sv-SE" dirty="0" smtClean="0"/>
              <a:t>But, then we also have to encrypt the working keys!</a:t>
            </a:r>
          </a:p>
          <a:p>
            <a:r>
              <a:rPr lang="sv-SE" dirty="0" smtClean="0"/>
              <a:t>Solve that by letting banks set up </a:t>
            </a:r>
            <a:r>
              <a:rPr lang="sv-SE" i="1" dirty="0" smtClean="0"/>
              <a:t>zone</a:t>
            </a:r>
            <a:r>
              <a:rPr lang="sv-SE" dirty="0" smtClean="0"/>
              <a:t> keys and share with other banks</a:t>
            </a:r>
          </a:p>
          <a:p>
            <a:pPr lvl="1"/>
            <a:r>
              <a:rPr lang="sv-SE" dirty="0" smtClean="0"/>
              <a:t>Use the zone keys to encrypt working keys that are unique for each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ATM encryption – Networking complexity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 many keys, so little time!</a:t>
            </a:r>
          </a:p>
          <a:p>
            <a:r>
              <a:rPr lang="sv-SE" dirty="0" smtClean="0"/>
              <a:t>ATMs have to communicate with multiple banks</a:t>
            </a:r>
          </a:p>
          <a:p>
            <a:r>
              <a:rPr lang="sv-SE" dirty="0" smtClean="0"/>
              <a:t>Banks have to securely store multiple keys</a:t>
            </a:r>
          </a:p>
          <a:p>
            <a:r>
              <a:rPr lang="sv-SE" dirty="0" smtClean="0"/>
              <a:t>The keys also have to be available at all times for authorization purposes</a:t>
            </a:r>
          </a:p>
          <a:p>
            <a:pPr lvl="1"/>
            <a:r>
              <a:rPr lang="sv-SE" dirty="0" smtClean="0"/>
              <a:t>PIN keys for transactions (Very frequent access!)</a:t>
            </a:r>
          </a:p>
          <a:p>
            <a:pPr lvl="1"/>
            <a:r>
              <a:rPr lang="sv-SE" dirty="0" smtClean="0"/>
              <a:t>Terminal keys &amp; zone keys (Not so much)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Encryption hardware – The IBM monopoly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Banks were basically forced to buy hardware solutions by IBM</a:t>
            </a:r>
          </a:p>
          <a:p>
            <a:pPr lvl="1"/>
            <a:r>
              <a:rPr lang="sv-SE" dirty="0" smtClean="0"/>
              <a:t>Banks could potentiall have security modules that even were unable to talk to their terminals!</a:t>
            </a:r>
          </a:p>
          <a:p>
            <a:r>
              <a:rPr lang="sv-SE" dirty="0" smtClean="0"/>
              <a:t>Banks considered using homebrew encryption software instead</a:t>
            </a:r>
          </a:p>
          <a:p>
            <a:pPr lvl="1"/>
            <a:r>
              <a:rPr lang="sv-SE" dirty="0" smtClean="0"/>
              <a:t>Could potentially lead to a lot of security holes!</a:t>
            </a:r>
          </a:p>
          <a:p>
            <a:pPr lvl="1"/>
            <a:r>
              <a:rPr lang="sv-SE" dirty="0" smtClean="0"/>
              <a:t>The programmer might misuse his or her knowledge and capability</a:t>
            </a:r>
          </a:p>
          <a:p>
            <a:r>
              <a:rPr lang="sv-SE" dirty="0" smtClean="0"/>
              <a:t>Banks also considered emulating hardware in software</a:t>
            </a:r>
          </a:p>
          <a:p>
            <a:pPr lvl="1"/>
            <a:r>
              <a:rPr lang="sv-SE" dirty="0" smtClean="0"/>
              <a:t>The emulators often logged every transaction made</a:t>
            </a:r>
          </a:p>
          <a:p>
            <a:pPr lvl="1"/>
            <a:r>
              <a:rPr lang="sv-SE" dirty="0" smtClean="0"/>
              <a:t>Maybe you can guess why this is bad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://i.forbesimg.com/media/lists/companies/ibm_416x4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855" y="4746403"/>
            <a:ext cx="1501996" cy="15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1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Security modules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Prevents banking staff and programmers from getting hold of the keys used in the encryption processes</a:t>
            </a:r>
          </a:p>
          <a:p>
            <a:pPr lvl="1"/>
            <a:r>
              <a:rPr lang="sv-SE" dirty="0" smtClean="0"/>
              <a:t>They usually have physical keys, only available to highly authorized people such as the manufacturers and maintenance engineers</a:t>
            </a:r>
          </a:p>
          <a:p>
            <a:r>
              <a:rPr lang="sv-SE" dirty="0" smtClean="0"/>
              <a:t>Protected from hardware tampering by having wires connected to switches</a:t>
            </a:r>
          </a:p>
          <a:p>
            <a:pPr lvl="1"/>
            <a:r>
              <a:rPr lang="sv-SE" dirty="0" smtClean="0"/>
              <a:t>Easily circumvented by the maintenance engineers</a:t>
            </a:r>
          </a:p>
          <a:p>
            <a:r>
              <a:rPr lang="sv-SE" dirty="0" smtClean="0"/>
              <a:t>Have to have their own master keys for internal use</a:t>
            </a:r>
          </a:p>
          <a:p>
            <a:pPr lvl="1"/>
            <a:r>
              <a:rPr lang="sv-SE" dirty="0" smtClean="0"/>
              <a:t>Transferring control of zone and terminal keys from one module to another would require the use of a master key</a:t>
            </a:r>
          </a:p>
          <a:p>
            <a:pPr lvl="1"/>
            <a:r>
              <a:rPr lang="sv-SE" dirty="0" smtClean="0"/>
              <a:t>A backup of these keys are commonly stored in PROM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Quality control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Banks integrate not-so-secure security products all the time</a:t>
            </a:r>
          </a:p>
          <a:p>
            <a:pPr lvl="1"/>
            <a:r>
              <a:rPr lang="sv-SE" dirty="0" smtClean="0"/>
              <a:t>Lack of expertise</a:t>
            </a:r>
          </a:p>
          <a:p>
            <a:pPr lvl="1"/>
            <a:r>
              <a:rPr lang="sv-SE" dirty="0" smtClean="0"/>
              <a:t>How to tell the good from the bad?</a:t>
            </a:r>
          </a:p>
          <a:p>
            <a:pPr lvl="1"/>
            <a:r>
              <a:rPr lang="sv-SE" dirty="0" smtClean="0"/>
              <a:t>How do we test the security of some product?</a:t>
            </a:r>
          </a:p>
          <a:p>
            <a:r>
              <a:rPr lang="sv-SE" dirty="0" smtClean="0"/>
              <a:t>Modules might have trapdoors left in them</a:t>
            </a:r>
          </a:p>
          <a:p>
            <a:r>
              <a:rPr lang="sv-SE" dirty="0" smtClean="0"/>
              <a:t>Working keys might use weak encryption</a:t>
            </a:r>
          </a:p>
          <a:p>
            <a:pPr lvl="1"/>
            <a:r>
              <a:rPr lang="sv-SE" dirty="0" smtClean="0"/>
              <a:t>Using a day-of-time clock leaves us only with 20 bits of diversity</a:t>
            </a:r>
          </a:p>
          <a:p>
            <a:pPr lvl="1"/>
            <a:r>
              <a:rPr lang="sv-SE" dirty="0" smtClean="0"/>
              <a:t>There would be duplications after generating 1,000 keys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98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Quality control – Not the biggest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Even the most secure of security products require careful implementation</a:t>
            </a:r>
          </a:p>
          <a:p>
            <a:pPr lvl="1"/>
            <a:r>
              <a:rPr lang="sv-SE" dirty="0" smtClean="0"/>
              <a:t>Return codes might not be properly handled</a:t>
            </a:r>
          </a:p>
          <a:p>
            <a:pPr lvl="1"/>
            <a:r>
              <a:rPr lang="sv-SE" dirty="0" smtClean="0"/>
              <a:t>A return code could tell whether or not someone is experimenting with the product</a:t>
            </a:r>
          </a:p>
          <a:p>
            <a:r>
              <a:rPr lang="sv-SE" dirty="0" smtClean="0"/>
              <a:t>Banks have key management issues</a:t>
            </a:r>
          </a:p>
          <a:p>
            <a:pPr lvl="1"/>
            <a:r>
              <a:rPr lang="sv-SE" dirty="0" smtClean="0"/>
              <a:t>There are cases were banks share PINs with other banks</a:t>
            </a:r>
          </a:p>
          <a:p>
            <a:pPr lvl="1"/>
            <a:r>
              <a:rPr lang="sv-SE" dirty="0" smtClean="0"/>
              <a:t>Even cases were PINs are shared to external firms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Why I chose this paper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big statement that caught my attention</a:t>
            </a:r>
          </a:p>
          <a:p>
            <a:r>
              <a:rPr lang="sv-SE" dirty="0" smtClean="0"/>
              <a:t>The paper is interesting from a cryptographic point of view</a:t>
            </a:r>
          </a:p>
          <a:p>
            <a:pPr lvl="1"/>
            <a:r>
              <a:rPr lang="sv-SE" dirty="0" smtClean="0"/>
              <a:t>But equally interesting from a distributed systems point of view</a:t>
            </a:r>
          </a:p>
          <a:p>
            <a:r>
              <a:rPr lang="sv-SE" dirty="0" smtClean="0"/>
              <a:t>Insight on cryptographic systems from a 20 year old paper’s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Key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Banks might share their PINs to other banks</a:t>
            </a:r>
          </a:p>
          <a:p>
            <a:pPr lvl="1"/>
            <a:r>
              <a:rPr lang="sv-SE" dirty="0" smtClean="0"/>
              <a:t>Or even to other 3rd party entities!</a:t>
            </a:r>
          </a:p>
          <a:p>
            <a:pPr lvl="1"/>
            <a:r>
              <a:rPr lang="sv-SE" dirty="0" smtClean="0"/>
              <a:t>How do we trust the other partner handle the keys in a safe way?</a:t>
            </a:r>
          </a:p>
          <a:p>
            <a:r>
              <a:rPr lang="sv-SE" dirty="0" smtClean="0"/>
              <a:t>At terminal key generation, one can get hold of the two components used</a:t>
            </a:r>
          </a:p>
          <a:p>
            <a:pPr lvl="1"/>
            <a:r>
              <a:rPr lang="sv-SE" dirty="0" smtClean="0"/>
              <a:t>Usually the ’trusted’ maintenance engineer</a:t>
            </a:r>
          </a:p>
          <a:p>
            <a:r>
              <a:rPr lang="sv-SE" dirty="0" smtClean="0"/>
              <a:t>Keys might even openly be stored in correspondence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The security threats doesn’t really lie in weak cryptographic algorithms…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Banks cut corners every day to get the job done</a:t>
            </a:r>
          </a:p>
          <a:p>
            <a:r>
              <a:rPr lang="sv-SE" dirty="0" smtClean="0"/>
              <a:t>Actual cryptanalysis is less of a problem…</a:t>
            </a:r>
          </a:p>
          <a:p>
            <a:pPr lvl="1"/>
            <a:r>
              <a:rPr lang="sv-SE" dirty="0" smtClean="0"/>
              <a:t>…but banks (at the time) still used weak homebrew encryption algorithms</a:t>
            </a:r>
          </a:p>
          <a:p>
            <a:r>
              <a:rPr lang="sv-SE" dirty="0" smtClean="0"/>
              <a:t>But even when robust algorithms were used a naïve programmer could implement it using weak parameters</a:t>
            </a:r>
          </a:p>
          <a:p>
            <a:r>
              <a:rPr lang="sv-SE" dirty="0" smtClean="0"/>
              <a:t>This is still not the most problematic area</a:t>
            </a:r>
          </a:p>
        </p:txBody>
      </p:sp>
    </p:spTree>
    <p:extLst>
      <p:ext uri="{BB962C8B-B14F-4D97-AF65-F5344CB8AC3E}">
        <p14:creationId xmlns:p14="http://schemas.microsoft.com/office/powerpoint/2010/main" val="28997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The banking security philosophy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No fraud should be possible without the cooperation of two or more banking staff</a:t>
            </a:r>
          </a:p>
          <a:p>
            <a:pPr lvl="1"/>
            <a:r>
              <a:rPr lang="sv-SE" dirty="0" smtClean="0"/>
              <a:t>Prone to faulty implementation</a:t>
            </a:r>
          </a:p>
          <a:p>
            <a:pPr lvl="1"/>
            <a:r>
              <a:rPr lang="sv-SE" dirty="0" smtClean="0"/>
              <a:t>Prone to corrupt administration</a:t>
            </a:r>
          </a:p>
          <a:p>
            <a:r>
              <a:rPr lang="sv-SE" dirty="0" smtClean="0"/>
              <a:t>The customer usually has no say in the security of faulty ATM operations</a:t>
            </a:r>
          </a:p>
          <a:p>
            <a:r>
              <a:rPr lang="sv-SE" dirty="0" smtClean="0"/>
              <a:t>Central records of customer complaints are usually not recorded</a:t>
            </a:r>
          </a:p>
          <a:p>
            <a:pPr lvl="1"/>
            <a:r>
              <a:rPr lang="sv-SE" dirty="0" smtClean="0"/>
              <a:t>So how do we properly monitor frauds?</a:t>
            </a:r>
          </a:p>
          <a:p>
            <a:r>
              <a:rPr lang="sv-SE" dirty="0" smtClean="0"/>
              <a:t>A banking employee without a moral compass might get away with frauds very easily</a:t>
            </a:r>
          </a:p>
          <a:p>
            <a:pPr lvl="1"/>
            <a:r>
              <a:rPr lang="sv-SE" dirty="0" smtClean="0"/>
              <a:t>Who would suspect the employee? Would this ever go public?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The implications of this philosophy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number of faulty ATM operations are hard to quantify</a:t>
            </a:r>
          </a:p>
          <a:p>
            <a:r>
              <a:rPr lang="sv-SE" dirty="0" smtClean="0"/>
              <a:t>Banks are pressured into being a fault-free organization</a:t>
            </a:r>
          </a:p>
          <a:p>
            <a:pPr lvl="1"/>
            <a:r>
              <a:rPr lang="sv-SE" dirty="0" smtClean="0"/>
              <a:t>Pressure from press and courts</a:t>
            </a:r>
          </a:p>
          <a:p>
            <a:pPr lvl="1"/>
            <a:r>
              <a:rPr lang="sv-SE" dirty="0" smtClean="0"/>
              <a:t>One mistake could lead to shutdown or dramatic changes</a:t>
            </a:r>
          </a:p>
          <a:p>
            <a:r>
              <a:rPr lang="sv-SE" dirty="0" smtClean="0"/>
              <a:t>So why would they publicise faulty operations, improper implementations or corrupt staff?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What this paper is trying to tell 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The threat model was wrong all along!</a:t>
            </a:r>
          </a:p>
          <a:p>
            <a:r>
              <a:rPr lang="sv-SE" dirty="0" smtClean="0"/>
              <a:t>Designers concentrated on the wrong thing</a:t>
            </a:r>
          </a:p>
          <a:p>
            <a:pPr lvl="1"/>
            <a:r>
              <a:rPr lang="sv-SE" dirty="0" smtClean="0"/>
              <a:t>What could possibly happen, rather than what would be likely to happen</a:t>
            </a:r>
          </a:p>
          <a:p>
            <a:r>
              <a:rPr lang="sv-SE" dirty="0" smtClean="0"/>
              <a:t>Designers assumed the banks would have the expertise necessary to implement the security models they produced and sold</a:t>
            </a:r>
          </a:p>
          <a:p>
            <a:pPr lvl="1"/>
            <a:r>
              <a:rPr lang="sv-SE" dirty="0" smtClean="0"/>
              <a:t>If the bank didn’t, they assumed expert consultants would be called in</a:t>
            </a:r>
          </a:p>
          <a:p>
            <a:r>
              <a:rPr lang="sv-SE" dirty="0" smtClean="0"/>
              <a:t>ATM security faces a number of different problems</a:t>
            </a:r>
          </a:p>
          <a:p>
            <a:pPr lvl="1"/>
            <a:r>
              <a:rPr lang="sv-SE" dirty="0" smtClean="0"/>
              <a:t>Internal fraud</a:t>
            </a:r>
          </a:p>
          <a:p>
            <a:pPr lvl="1"/>
            <a:r>
              <a:rPr lang="sv-SE" dirty="0" smtClean="0"/>
              <a:t>External fraud</a:t>
            </a:r>
          </a:p>
          <a:p>
            <a:pPr lvl="1"/>
            <a:r>
              <a:rPr lang="sv-SE" dirty="0" smtClean="0"/>
              <a:t>Handling disputes in a fair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6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The future (from a 90’s perspective)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To be able to deal with the problems ahead, a change in focus has to be made</a:t>
            </a:r>
          </a:p>
          <a:p>
            <a:r>
              <a:rPr lang="sv-SE" dirty="0" smtClean="0"/>
              <a:t>Security businesses have to shift from shipping ’evaluated and certified’ products, to pressure the clients to adopt quality control procedures</a:t>
            </a:r>
          </a:p>
          <a:p>
            <a:r>
              <a:rPr lang="sv-SE" dirty="0" smtClean="0"/>
              <a:t>Change focus by adopting other models used outside the security business</a:t>
            </a:r>
          </a:p>
          <a:p>
            <a:pPr lvl="1"/>
            <a:r>
              <a:rPr lang="sv-SE" dirty="0"/>
              <a:t>S</a:t>
            </a:r>
            <a:r>
              <a:rPr lang="sv-SE" dirty="0" smtClean="0"/>
              <a:t>afety-critical systems used in hospitals</a:t>
            </a:r>
          </a:p>
          <a:p>
            <a:pPr lvl="1"/>
            <a:r>
              <a:rPr lang="sv-SE" dirty="0" smtClean="0"/>
              <a:t>Or the control systems used in nuclear reactors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What is proposed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paper mentions very basic, but fundamental points security systems would have to follow:</a:t>
            </a:r>
          </a:p>
          <a:p>
            <a:pPr lvl="1"/>
            <a:r>
              <a:rPr lang="sv-SE" dirty="0" smtClean="0"/>
              <a:t>All failure modes should be clearly listed in the specification</a:t>
            </a:r>
          </a:p>
          <a:p>
            <a:pPr lvl="1"/>
            <a:r>
              <a:rPr lang="sv-SE" dirty="0" smtClean="0"/>
              <a:t>The specification should list the prevention strategies used, and also the likelihood of these failure modes to happen</a:t>
            </a:r>
          </a:p>
          <a:p>
            <a:pPr lvl="1"/>
            <a:r>
              <a:rPr lang="sv-SE" dirty="0" smtClean="0"/>
              <a:t>In detail, specify how these strategies are implemented</a:t>
            </a:r>
          </a:p>
          <a:p>
            <a:pPr lvl="1"/>
            <a:r>
              <a:rPr lang="sv-SE" dirty="0" smtClean="0"/>
              <a:t>For all components of such system, specify what would happen if it suddenly fails</a:t>
            </a:r>
          </a:p>
          <a:p>
            <a:pPr lvl="1"/>
            <a:r>
              <a:rPr lang="sv-SE" dirty="0" smtClean="0"/>
              <a:t>By certifiying a product, it should be included to test whether or not it is possible to operate it under the specified skill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8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But there are other ways to follow…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Railway signalling systems</a:t>
            </a:r>
          </a:p>
          <a:p>
            <a:pPr lvl="1"/>
            <a:r>
              <a:rPr lang="sv-SE" dirty="0" smtClean="0"/>
              <a:t>Automatisation </a:t>
            </a:r>
            <a:r>
              <a:rPr lang="sv-SE" dirty="0"/>
              <a:t>to the point where the train operator has little to </a:t>
            </a:r>
            <a:r>
              <a:rPr lang="sv-SE" dirty="0" smtClean="0"/>
              <a:t>no purpose</a:t>
            </a:r>
          </a:p>
          <a:p>
            <a:r>
              <a:rPr lang="sv-SE" dirty="0" smtClean="0"/>
              <a:t>Aircraft systems</a:t>
            </a:r>
          </a:p>
          <a:p>
            <a:pPr lvl="1"/>
            <a:r>
              <a:rPr lang="sv-SE" dirty="0"/>
              <a:t> </a:t>
            </a:r>
            <a:r>
              <a:rPr lang="sv-SE" dirty="0" smtClean="0"/>
              <a:t>Pilots </a:t>
            </a:r>
            <a:r>
              <a:rPr lang="sv-SE" dirty="0"/>
              <a:t>still have very much control, regardless of the </a:t>
            </a:r>
            <a:r>
              <a:rPr lang="sv-SE" dirty="0" smtClean="0"/>
              <a:t>complexity of the systems</a:t>
            </a:r>
          </a:p>
          <a:p>
            <a:r>
              <a:rPr lang="sv-SE" dirty="0" smtClean="0"/>
              <a:t>It basically comes down to reductionist versus holist approaches</a:t>
            </a:r>
          </a:p>
        </p:txBody>
      </p:sp>
    </p:spTree>
    <p:extLst>
      <p:ext uri="{BB962C8B-B14F-4D97-AF65-F5344CB8AC3E}">
        <p14:creationId xmlns:p14="http://schemas.microsoft.com/office/powerpoint/2010/main" val="39200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The current (from a 2015’s perspective)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Most problems mentioned in this paper is still prevalent to this day, in some way or another</a:t>
            </a:r>
          </a:p>
          <a:p>
            <a:r>
              <a:rPr lang="sv-SE" dirty="0" smtClean="0"/>
              <a:t>The problem area has expanded</a:t>
            </a:r>
          </a:p>
          <a:p>
            <a:pPr lvl="1"/>
            <a:r>
              <a:rPr lang="sv-SE" dirty="0" smtClean="0"/>
              <a:t>Online banking frauds</a:t>
            </a:r>
          </a:p>
          <a:p>
            <a:pPr lvl="1"/>
            <a:r>
              <a:rPr lang="sv-SE" dirty="0" smtClean="0"/>
              <a:t>Smartphone authentication</a:t>
            </a:r>
          </a:p>
          <a:p>
            <a:pPr lvl="1"/>
            <a:r>
              <a:rPr lang="sv-SE" dirty="0" smtClean="0"/>
              <a:t>Phishing &amp; computer viruses</a:t>
            </a:r>
          </a:p>
          <a:p>
            <a:pPr lvl="1"/>
            <a:r>
              <a:rPr lang="sv-SE" dirty="0" smtClean="0"/>
              <a:t>Highly distributed attacks (Could be caused by viruses, i.e. botnets)</a:t>
            </a:r>
            <a:endParaRPr lang="en-US" dirty="0"/>
          </a:p>
          <a:p>
            <a:pPr lvl="1"/>
            <a:r>
              <a:rPr lang="sv-SE" dirty="0" smtClean="0"/>
              <a:t>Supercomputers (quantum computers) beating encryption algorithms</a:t>
            </a:r>
          </a:p>
          <a:p>
            <a:pPr lvl="2"/>
            <a:r>
              <a:rPr lang="sv-SE" dirty="0" smtClean="0"/>
              <a:t>Ok… maybe not.</a:t>
            </a:r>
          </a:p>
        </p:txBody>
      </p:sp>
    </p:spTree>
    <p:extLst>
      <p:ext uri="{BB962C8B-B14F-4D97-AF65-F5344CB8AC3E}">
        <p14:creationId xmlns:p14="http://schemas.microsoft.com/office/powerpoint/2010/main" val="20286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Most security failures are actually caused by implementation and management errors</a:t>
            </a:r>
          </a:p>
          <a:p>
            <a:pPr lvl="1"/>
            <a:r>
              <a:rPr lang="sv-SE" dirty="0" smtClean="0"/>
              <a:t>Cryptanalysis should not have been the main concern</a:t>
            </a:r>
          </a:p>
          <a:p>
            <a:r>
              <a:rPr lang="sv-SE" dirty="0" smtClean="0"/>
              <a:t>Software engineering principles would become more and more prevalent in banking security development</a:t>
            </a:r>
          </a:p>
          <a:p>
            <a:r>
              <a:rPr lang="sv-SE" dirty="0" smtClean="0"/>
              <a:t>The same questions remain</a:t>
            </a:r>
          </a:p>
          <a:p>
            <a:pPr lvl="1"/>
            <a:r>
              <a:rPr lang="sv-SE" dirty="0" smtClean="0"/>
              <a:t>Automatisation or manual management?</a:t>
            </a:r>
          </a:p>
          <a:p>
            <a:pPr lvl="1"/>
            <a:r>
              <a:rPr lang="sv-SE" dirty="0" smtClean="0"/>
              <a:t>Control or facilitate?</a:t>
            </a:r>
          </a:p>
          <a:p>
            <a:pPr lvl="1"/>
            <a:r>
              <a:rPr lang="sv-SE" dirty="0" smtClean="0"/>
              <a:t>Monolithic systems or diverse architectures?</a:t>
            </a:r>
          </a:p>
        </p:txBody>
      </p:sp>
    </p:spTree>
    <p:extLst>
      <p:ext uri="{BB962C8B-B14F-4D97-AF65-F5344CB8AC3E}">
        <p14:creationId xmlns:p14="http://schemas.microsoft.com/office/powerpoint/2010/main" val="10802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Paper </a:t>
            </a:r>
            <a:r>
              <a:rPr lang="sv-SE" dirty="0" smtClean="0"/>
              <a:t>background</a:t>
            </a:r>
            <a:endParaRPr lang="sv-SE" dirty="0" smtClean="0"/>
          </a:p>
          <a:p>
            <a:r>
              <a:rPr lang="sv-SE" dirty="0" smtClean="0"/>
              <a:t>What the paper is really about</a:t>
            </a:r>
          </a:p>
          <a:p>
            <a:r>
              <a:rPr lang="sv-SE" dirty="0" smtClean="0"/>
              <a:t>Simple &amp; sophisticated ATM fraudsATM encryption</a:t>
            </a:r>
          </a:p>
          <a:p>
            <a:r>
              <a:rPr lang="sv-SE" dirty="0" smtClean="0"/>
              <a:t>Encryption hardware</a:t>
            </a:r>
          </a:p>
          <a:p>
            <a:r>
              <a:rPr lang="sv-SE" dirty="0" smtClean="0"/>
              <a:t>Security modules</a:t>
            </a:r>
          </a:p>
          <a:p>
            <a:r>
              <a:rPr lang="sv-SE" dirty="0" smtClean="0"/>
              <a:t>Quality control</a:t>
            </a:r>
          </a:p>
          <a:p>
            <a:r>
              <a:rPr lang="sv-SE" dirty="0" smtClean="0"/>
              <a:t>Key management</a:t>
            </a:r>
          </a:p>
          <a:p>
            <a:r>
              <a:rPr lang="sv-SE" dirty="0" smtClean="0"/>
              <a:t>Security threats</a:t>
            </a:r>
          </a:p>
          <a:p>
            <a:r>
              <a:rPr lang="sv-SE" dirty="0" smtClean="0"/>
              <a:t>Banking security philosophy &amp; implications</a:t>
            </a:r>
          </a:p>
          <a:p>
            <a:r>
              <a:rPr lang="sv-SE" dirty="0" smtClean="0"/>
              <a:t>What the paper is trying to tell us</a:t>
            </a:r>
          </a:p>
          <a:p>
            <a:r>
              <a:rPr lang="sv-SE" dirty="0" smtClean="0"/>
              <a:t>The future &amp; proposed solutions</a:t>
            </a:r>
          </a:p>
          <a:p>
            <a:r>
              <a:rPr lang="sv-SE" dirty="0" smtClean="0"/>
              <a:t>The current</a:t>
            </a:r>
          </a:p>
          <a:p>
            <a:r>
              <a:rPr lang="sv-SE" dirty="0" smtClean="0"/>
              <a:t>Personal thoughts</a:t>
            </a:r>
          </a:p>
          <a:p>
            <a:r>
              <a:rPr lang="sv-SE" dirty="0" smtClean="0"/>
              <a:t>Conclusions</a:t>
            </a:r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My thoughts about the paper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Everyone who wants to gain an insight into the world of banking security should read this paper</a:t>
            </a:r>
          </a:p>
          <a:p>
            <a:r>
              <a:rPr lang="sv-SE" dirty="0" smtClean="0"/>
              <a:t>The paper is very brief, but to the point</a:t>
            </a:r>
          </a:p>
          <a:p>
            <a:pPr lvl="1"/>
            <a:r>
              <a:rPr lang="sv-SE" dirty="0" smtClean="0"/>
              <a:t>More detailed explanations are often referenced when needed</a:t>
            </a:r>
          </a:p>
          <a:p>
            <a:r>
              <a:rPr lang="sv-SE" dirty="0" smtClean="0"/>
              <a:t>Regardless of how old it might be, it is still applicable to some extent into the current technology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Questions?</a:t>
            </a:r>
            <a:endParaRPr lang="en-US" sz="3600" dirty="0"/>
          </a:p>
        </p:txBody>
      </p:sp>
      <p:pic>
        <p:nvPicPr>
          <p:cNvPr id="4" name="Content Placeholder 3" descr="You are not as smart as you think | LivePositiveW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45" y="1319237"/>
            <a:ext cx="4207888" cy="4195762"/>
          </a:xfrm>
        </p:spPr>
      </p:pic>
    </p:spTree>
    <p:extLst>
      <p:ext uri="{BB962C8B-B14F-4D97-AF65-F5344CB8AC3E}">
        <p14:creationId xmlns:p14="http://schemas.microsoft.com/office/powerpoint/2010/main" val="18408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Paper background – The author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349943" cy="4195481"/>
          </a:xfrm>
        </p:spPr>
        <p:txBody>
          <a:bodyPr/>
          <a:lstStyle/>
          <a:p>
            <a:r>
              <a:rPr lang="sv-SE" dirty="0" smtClean="0"/>
              <a:t>Ross Anderson</a:t>
            </a:r>
          </a:p>
          <a:p>
            <a:r>
              <a:rPr lang="sv-SE" dirty="0" smtClean="0"/>
              <a:t>Professor of Security Engineering</a:t>
            </a:r>
          </a:p>
          <a:p>
            <a:r>
              <a:rPr lang="sv-SE" dirty="0" smtClean="0"/>
              <a:t>Research includes:</a:t>
            </a:r>
          </a:p>
          <a:p>
            <a:pPr lvl="1"/>
            <a:r>
              <a:rPr lang="sv-SE" dirty="0" smtClean="0"/>
              <a:t>Psychology of information security</a:t>
            </a:r>
          </a:p>
          <a:p>
            <a:pPr lvl="1"/>
            <a:r>
              <a:rPr lang="sv-SE" dirty="0" smtClean="0"/>
              <a:t>Reliability of security systems</a:t>
            </a:r>
            <a:endParaRPr lang="sv-SE" dirty="0" smtClean="0"/>
          </a:p>
          <a:p>
            <a:pPr lvl="1"/>
            <a:r>
              <a:rPr lang="sv-SE" dirty="0" smtClean="0"/>
              <a:t>Peer-to-peer systems</a:t>
            </a:r>
          </a:p>
          <a:p>
            <a:pPr lvl="1"/>
            <a:r>
              <a:rPr lang="sv-SE" dirty="0" smtClean="0"/>
              <a:t>Cryptanalysis</a:t>
            </a:r>
          </a:p>
          <a:p>
            <a:pPr lvl="1"/>
            <a:r>
              <a:rPr lang="sv-SE" dirty="0" smtClean="0"/>
              <a:t>Information hiding</a:t>
            </a:r>
          </a:p>
          <a:p>
            <a:pPr lvl="1"/>
            <a:r>
              <a:rPr lang="sv-SE" dirty="0" smtClean="0"/>
              <a:t>Privacy issues</a:t>
            </a:r>
          </a:p>
          <a:p>
            <a:pPr lvl="1"/>
            <a:r>
              <a:rPr lang="sv-SE" dirty="0" smtClean="0"/>
              <a:t>…and more!</a:t>
            </a:r>
            <a:endParaRPr lang="sv-SE" dirty="0" smtClean="0"/>
          </a:p>
        </p:txBody>
      </p:sp>
      <p:pic>
        <p:nvPicPr>
          <p:cNvPr id="1026" name="Picture 2" descr="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130" y="2733749"/>
            <a:ext cx="2623966" cy="306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.cam.ac.uk/~mj201/images/UoCCL.gif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038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071" y="3819560"/>
            <a:ext cx="275272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43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Paper background – Context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Written in 1994 at the computer laboratory of University of Cambridge</a:t>
            </a:r>
          </a:p>
          <a:p>
            <a:r>
              <a:rPr lang="sv-SE" dirty="0" smtClean="0"/>
              <a:t>This was a time when the Internet was becoming a thing</a:t>
            </a:r>
          </a:p>
          <a:p>
            <a:r>
              <a:rPr lang="sv-SE" dirty="0" smtClean="0"/>
              <a:t>A time when (in the U.S.) the government regulated the market of cryptography</a:t>
            </a:r>
          </a:p>
          <a:p>
            <a:pPr lvl="1"/>
            <a:r>
              <a:rPr lang="sv-SE" dirty="0" smtClean="0"/>
              <a:t>Every cryptographic system should essentially leave a backdoor for ’trusted’ 3rd party governmental entities</a:t>
            </a:r>
          </a:p>
          <a:p>
            <a:r>
              <a:rPr lang="sv-SE" dirty="0" smtClean="0"/>
              <a:t>Cryptographic systems were mostly prevalent in classified governmental 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So what is the paper about?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Cryptographic systems were also prevalent in banking ATMs</a:t>
            </a:r>
          </a:p>
          <a:p>
            <a:r>
              <a:rPr lang="sv-SE" dirty="0" smtClean="0"/>
              <a:t>So, the focus is thus on traditional banking ATMs</a:t>
            </a:r>
          </a:p>
          <a:p>
            <a:pPr lvl="1"/>
            <a:r>
              <a:rPr lang="sv-SE" dirty="0" smtClean="0"/>
              <a:t>Offline ATMs</a:t>
            </a:r>
          </a:p>
          <a:p>
            <a:pPr lvl="1"/>
            <a:r>
              <a:rPr lang="sv-SE" dirty="0" smtClean="0"/>
              <a:t>Online ATMs (Networked)</a:t>
            </a:r>
            <a:endParaRPr lang="sv-SE" dirty="0"/>
          </a:p>
          <a:p>
            <a:r>
              <a:rPr lang="sv-SE" dirty="0" smtClean="0"/>
              <a:t>Real-world examples of ATM frauds</a:t>
            </a:r>
          </a:p>
          <a:p>
            <a:pPr lvl="1"/>
            <a:r>
              <a:rPr lang="sv-SE" dirty="0" smtClean="0"/>
              <a:t>Simple frauds</a:t>
            </a:r>
          </a:p>
          <a:p>
            <a:pPr lvl="1"/>
            <a:r>
              <a:rPr lang="sv-SE" dirty="0" smtClean="0"/>
              <a:t>Sophisticated frauds</a:t>
            </a:r>
          </a:p>
        </p:txBody>
      </p:sp>
    </p:spTree>
    <p:extLst>
      <p:ext uri="{BB962C8B-B14F-4D97-AF65-F5344CB8AC3E}">
        <p14:creationId xmlns:p14="http://schemas.microsoft.com/office/powerpoint/2010/main" val="4719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Simple ATM frauds – Banking staff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Authorized banking staff abusing their </a:t>
            </a:r>
            <a:r>
              <a:rPr lang="sv-SE" dirty="0" smtClean="0"/>
              <a:t>inside knowledge</a:t>
            </a:r>
            <a:endParaRPr lang="sv-SE" dirty="0" smtClean="0"/>
          </a:p>
          <a:p>
            <a:pPr lvl="1"/>
            <a:r>
              <a:rPr lang="sv-SE" dirty="0" smtClean="0"/>
              <a:t>Bank clerks duplicating client cards</a:t>
            </a:r>
          </a:p>
          <a:p>
            <a:pPr lvl="1"/>
            <a:r>
              <a:rPr lang="sv-SE" dirty="0" smtClean="0"/>
              <a:t>Technical staff installing listening devices on ATMs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Simple ATM frauds – Technical errors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Attackers record unencrypted authorisation responses from ATM machines</a:t>
            </a:r>
          </a:p>
          <a:p>
            <a:pPr lvl="1"/>
            <a:r>
              <a:rPr lang="sv-SE" dirty="0" smtClean="0"/>
              <a:t>An unencrypted ’pay’ response from the bank to the machine can thus be imitated, effectively emptying the machine</a:t>
            </a:r>
          </a:p>
          <a:p>
            <a:r>
              <a:rPr lang="sv-SE" dirty="0" smtClean="0"/>
              <a:t>Imitate previously inserted bank card by using a telephone card</a:t>
            </a:r>
          </a:p>
          <a:p>
            <a:pPr lvl="1"/>
            <a:r>
              <a:rPr lang="sv-SE" dirty="0" smtClean="0"/>
              <a:t>An attacker would spy on the customer in front, record their PIN and then use a telephone card, thus fooling the machine the same card has been inserted again</a:t>
            </a:r>
          </a:p>
          <a:p>
            <a:pPr lvl="1"/>
            <a:r>
              <a:rPr lang="sv-SE" dirty="0" smtClean="0"/>
              <a:t>Yes, this has happened!</a:t>
            </a:r>
          </a:p>
          <a:p>
            <a:r>
              <a:rPr lang="sv-SE" dirty="0" smtClean="0"/>
              <a:t>Testing features still usable while in production</a:t>
            </a:r>
          </a:p>
          <a:p>
            <a:r>
              <a:rPr lang="sv-SE" dirty="0" smtClean="0"/>
              <a:t>Sending new clients banking information through unsafe postal deliveries</a:t>
            </a:r>
          </a:p>
          <a:p>
            <a:r>
              <a:rPr lang="sv-SE" dirty="0" smtClean="0"/>
              <a:t>Attackers installing false terminals and card readers</a:t>
            </a:r>
          </a:p>
          <a:p>
            <a:pPr lvl="1"/>
            <a:r>
              <a:rPr lang="sv-SE" dirty="0" smtClean="0"/>
              <a:t>Still very prevalent today!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Simple ATM frauds – PIN code schemes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Four-digit PINs are potentially diverse enough to eliminate random guessing, some banks implement weaker PIN schemes, such as:</a:t>
            </a:r>
          </a:p>
          <a:p>
            <a:pPr lvl="1"/>
            <a:r>
              <a:rPr lang="sv-SE" dirty="0" smtClean="0"/>
              <a:t>Offline ATMs without full encryption capability</a:t>
            </a:r>
          </a:p>
          <a:p>
            <a:pPr lvl="1"/>
            <a:r>
              <a:rPr lang="sv-SE" dirty="0" smtClean="0"/>
              <a:t>Storing your PIN code with a simple ciphering scheme</a:t>
            </a:r>
          </a:p>
          <a:p>
            <a:pPr lvl="2"/>
            <a:r>
              <a:rPr lang="sv-SE" dirty="0" smtClean="0"/>
              <a:t>My PIN is 2256, I think of the word ”blue” and store it in the following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01826"/>
              </p:ext>
            </p:extLst>
          </p:nvPr>
        </p:nvGraphicFramePr>
        <p:xfrm>
          <a:off x="838200" y="4001294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84178631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306158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6221534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8952006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0759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368680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4459492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719967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239215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54042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142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98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06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13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533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0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547</TotalTime>
  <Words>1961</Words>
  <Application>Microsoft Office PowerPoint</Application>
  <PresentationFormat>Widescreen</PresentationFormat>
  <Paragraphs>283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Wingdings 3</vt:lpstr>
      <vt:lpstr>Ion</vt:lpstr>
      <vt:lpstr>Why Cryptosystems Fail</vt:lpstr>
      <vt:lpstr>Why I chose this paper</vt:lpstr>
      <vt:lpstr>Outline</vt:lpstr>
      <vt:lpstr>Paper background – The author</vt:lpstr>
      <vt:lpstr>Paper background – Context</vt:lpstr>
      <vt:lpstr>So what is the paper about?</vt:lpstr>
      <vt:lpstr>Simple ATM frauds – Banking staff</vt:lpstr>
      <vt:lpstr>Simple ATM frauds – Technical errors </vt:lpstr>
      <vt:lpstr>Simple ATM frauds – PIN code schemes</vt:lpstr>
      <vt:lpstr>Sophisticated ATM frauds</vt:lpstr>
      <vt:lpstr>ATM encryption – Context</vt:lpstr>
      <vt:lpstr>ATM encryption – Behind the scenes</vt:lpstr>
      <vt:lpstr>ATM encryption – PIN key secrecy</vt:lpstr>
      <vt:lpstr>ATM encryption – Networking complexity</vt:lpstr>
      <vt:lpstr>ATM encryption – Networking complexity</vt:lpstr>
      <vt:lpstr>Encryption hardware – The IBM monopoly</vt:lpstr>
      <vt:lpstr>Security modules</vt:lpstr>
      <vt:lpstr>Quality control</vt:lpstr>
      <vt:lpstr>Quality control – Not the biggest problem</vt:lpstr>
      <vt:lpstr>Key management</vt:lpstr>
      <vt:lpstr>The security threats doesn’t really lie in weak cryptographic algorithms…</vt:lpstr>
      <vt:lpstr>The banking security philosophy</vt:lpstr>
      <vt:lpstr>The implications of this philosophy</vt:lpstr>
      <vt:lpstr>What this paper is trying to tell us</vt:lpstr>
      <vt:lpstr>The future (from a 90’s perspective)</vt:lpstr>
      <vt:lpstr>What is proposed</vt:lpstr>
      <vt:lpstr>But there are other ways to follow…</vt:lpstr>
      <vt:lpstr>The current (from a 2015’s perspective)</vt:lpstr>
      <vt:lpstr>Conclusion</vt:lpstr>
      <vt:lpstr>My thoughts about the paper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Cryptosystems Fail</dc:title>
  <dc:creator>Jesper Hansson Falkenby</dc:creator>
  <cp:lastModifiedBy>Jesper Hansson Falkenby</cp:lastModifiedBy>
  <cp:revision>51</cp:revision>
  <dcterms:created xsi:type="dcterms:W3CDTF">2015-11-23T03:21:33Z</dcterms:created>
  <dcterms:modified xsi:type="dcterms:W3CDTF">2015-11-23T16:52:53Z</dcterms:modified>
</cp:coreProperties>
</file>